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07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515666"/>
            <a:ext cx="4919305" cy="51981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Беспилотные летательные аппараты</a:t>
            </a:r>
            <a:endParaRPr lang="en-US" sz="6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Беспилотные летательные аппараты, или дроны, стали неотъемлемой частью современной жизни. Они широко применяются в различных сферах, от доставки посылок до мониторинга окружающей среды.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270040" y="6407110"/>
            <a:ext cx="329874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2C3249"/>
                </a:solidFill>
                <a:latin typeface="Arial" panose="020B0604020202020204" pitchFamily="34" charset="0"/>
                <a:ea typeface="Martel Sans Bold" pitchFamily="34" charset="-122"/>
                <a:cs typeface="Arial" panose="020B0604020202020204" pitchFamily="34" charset="0"/>
              </a:rPr>
              <a:t>Авторы</a:t>
            </a:r>
            <a:r>
              <a:rPr lang="en-US" sz="2200" b="1" dirty="0">
                <a:solidFill>
                  <a:srgbClr val="2C3249"/>
                </a:solidFill>
                <a:latin typeface="Arial" panose="020B0604020202020204" pitchFamily="34" charset="0"/>
                <a:ea typeface="Martel Sans Bold" pitchFamily="34" charset="-122"/>
                <a:cs typeface="Arial" panose="020B0604020202020204" pitchFamily="34" charset="0"/>
              </a:rPr>
              <a:t>: </a:t>
            </a:r>
            <a:r>
              <a:rPr lang="ru-RU" sz="2200" b="1" dirty="0">
                <a:solidFill>
                  <a:srgbClr val="2C3249"/>
                </a:solidFill>
                <a:latin typeface="Arial" panose="020B0604020202020204" pitchFamily="34" charset="0"/>
                <a:ea typeface="Martel Sans Bold" pitchFamily="34" charset="-122"/>
                <a:cs typeface="Arial" panose="020B0604020202020204" pitchFamily="34" charset="0"/>
              </a:rPr>
              <a:t>Акбарзода А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E09A4-D9EE-2140-B187-F0B7479F3957}"/>
              </a:ext>
            </a:extLst>
          </p:cNvPr>
          <p:cNvSpPr txBox="1"/>
          <p:nvPr/>
        </p:nvSpPr>
        <p:spPr>
          <a:xfrm>
            <a:off x="2421068" y="6837925"/>
            <a:ext cx="2282629" cy="454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200" b="1" dirty="0">
                <a:solidFill>
                  <a:srgbClr val="2C3249"/>
                </a:solidFill>
                <a:latin typeface="Arial" panose="020B0604020202020204" pitchFamily="34" charset="0"/>
                <a:ea typeface="Martel Sans Bold" pitchFamily="34" charset="-122"/>
                <a:cs typeface="Arial" panose="020B0604020202020204" pitchFamily="34" charset="0"/>
              </a:rPr>
              <a:t>Деканозов И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Заключение и ключевые выводы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Беспилотные летательные аппараты представляют собой революционную технологию, которая преобразует различные отрасли. Они предлагают множество преимуществ, но также поднимают важные вопросы безопасности и этики.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2846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Классификация беспилотников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По размеру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Мини-дроны, малые дроны, средние дроны, большие дроны.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По назначению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Коммерческие, военные, исследовательские, развлекательные.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По типу управления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Автономные, дистанционно управляемые.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100C757-8E5C-D599-B905-95CD88DA027B}"/>
              </a:ext>
            </a:extLst>
          </p:cNvPr>
          <p:cNvSpPr/>
          <p:nvPr/>
        </p:nvSpPr>
        <p:spPr>
          <a:xfrm>
            <a:off x="12602370" y="7644983"/>
            <a:ext cx="1923098" cy="4796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Принципы работы беспилотников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2579727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Сбор данных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408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Датчики, такие как камеры, радары и лазерные сканеры, собирают информацию об окружающей среде.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43032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Обработка данных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408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Процессор анализирует полученные данные, чтобы определить курс движения и действия.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4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602682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Управление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408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Сигналы управления передаются на двигатели и рулевые поверхности, регулируя движение дрона.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9D728F0-DF2E-693F-8F24-930EC5F462B8}"/>
              </a:ext>
            </a:extLst>
          </p:cNvPr>
          <p:cNvSpPr/>
          <p:nvPr/>
        </p:nvSpPr>
        <p:spPr>
          <a:xfrm>
            <a:off x="12602370" y="7644983"/>
            <a:ext cx="1923098" cy="4796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Области применения беспилотников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97148" y="3204686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Доставка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530906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Доставка товаров, медикаментов и продуктов в труднодоступные места.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54535" y="3204686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Фото и видеосъемка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225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Аэросъемка для создания карт, мониторинга, рекламы и кинематографии.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61430" y="5628680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Сельское хозяйство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1530906" y="60340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Мониторинг посевов, опрыскивание пестицидами, орошение.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4685467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4848582" y="5628680"/>
            <a:ext cx="18407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4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5422583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Инспекция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5422583" y="60340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Осмотр мостов, линий электропередачи, трубопроводов.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755571"/>
            <a:ext cx="7652861" cy="1997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Преимущества использования беспилотников</a:t>
            </a:r>
            <a:endParaRPr lang="en-US" sz="4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5569" y="3072051"/>
            <a:ext cx="3719989" cy="2264807"/>
          </a:xfrm>
          <a:prstGeom prst="roundRect">
            <a:avLst>
              <a:gd name="adj" fmla="val 395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6192" y="329267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Экономичность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6192" y="3753207"/>
            <a:ext cx="3278743" cy="136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Низкие эксплуатационные расходы, особенно по сравнению с традиционными самолетами.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78561" y="3072051"/>
            <a:ext cx="3719989" cy="2264807"/>
          </a:xfrm>
          <a:prstGeom prst="roundRect">
            <a:avLst>
              <a:gd name="adj" fmla="val 395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9184" y="329267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Эффективность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9184" y="3753207"/>
            <a:ext cx="327874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Повышенная производительность и скорость выполнения задач.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5569" y="5549860"/>
            <a:ext cx="3719989" cy="1924050"/>
          </a:xfrm>
          <a:prstGeom prst="roundRect">
            <a:avLst>
              <a:gd name="adj" fmla="val 465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6192" y="577048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Безопасность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6192" y="6231017"/>
            <a:ext cx="327874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Снижение риска для людей при выполнении опасных работ.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678561" y="5549860"/>
            <a:ext cx="3719989" cy="1924050"/>
          </a:xfrm>
          <a:prstGeom prst="roundRect">
            <a:avLst>
              <a:gd name="adj" fmla="val 465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899184" y="5770483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Гибкость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899184" y="6231017"/>
            <a:ext cx="327874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Легкость в развертывании и использовании в различных условиях.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914" y="275273"/>
            <a:ext cx="3046571" cy="22031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1049" y="3534370"/>
            <a:ext cx="11475006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Технологии, используемые в беспилотниках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71049" y="4553188"/>
            <a:ext cx="13088303" cy="2895600"/>
          </a:xfrm>
          <a:prstGeom prst="roundRect">
            <a:avLst>
              <a:gd name="adj" fmla="val 319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778669" y="4560808"/>
            <a:ext cx="13073063" cy="984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998934" y="4700588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Искусственный интеллект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39276" y="4700588"/>
            <a:ext cx="60921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Автоматическое планирование маршрута, распознавание объектов.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78669" y="5545217"/>
            <a:ext cx="13073063" cy="631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998934" y="5684996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GPS и ГЛОНАСС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539276" y="5684996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Определение местоположения и навигация.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78669" y="6177201"/>
            <a:ext cx="13073063" cy="631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998934" y="6316980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Датчики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539276" y="6316980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Камеры, радары, лазерные сканеры, датчики высоты.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778669" y="6809184"/>
            <a:ext cx="13073063" cy="631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998934" y="6948964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Беспроводная связь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539276" y="6948964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Передача данных и управление с помощью радиоволн.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13B926A-FCAC-3160-44A9-B04EA6D1E17F}"/>
              </a:ext>
            </a:extLst>
          </p:cNvPr>
          <p:cNvSpPr/>
          <p:nvPr/>
        </p:nvSpPr>
        <p:spPr>
          <a:xfrm>
            <a:off x="12602370" y="7644983"/>
            <a:ext cx="1923098" cy="4796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555" y="567809"/>
            <a:ext cx="7801689" cy="1198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Правовое регулирование использования беспилотников</a:t>
            </a:r>
            <a:endParaRPr lang="en-US" sz="3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33661" y="2053828"/>
            <a:ext cx="22860" cy="5607844"/>
          </a:xfrm>
          <a:prstGeom prst="roundRect">
            <a:avLst>
              <a:gd name="adj" fmla="val 352326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6637913" y="2473643"/>
            <a:ext cx="671155" cy="22860"/>
          </a:xfrm>
          <a:prstGeom prst="roundRect">
            <a:avLst>
              <a:gd name="adj" fmla="val 352326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6229410" y="2269450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1336" y="2341245"/>
            <a:ext cx="87511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1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99747" y="2245519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Регистрация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99747" y="2660094"/>
            <a:ext cx="64594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Регистрация дронов в соответствующих органах.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637913" y="3770114"/>
            <a:ext cx="671155" cy="22860"/>
          </a:xfrm>
          <a:prstGeom prst="roundRect">
            <a:avLst>
              <a:gd name="adj" fmla="val 352326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6229410" y="3565922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72285" y="3637717"/>
            <a:ext cx="14549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2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499747" y="3541990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Лицензирование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499747" y="3956566"/>
            <a:ext cx="6459498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Получение разрешения на использование дрона для определенных целей.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637913" y="5373410"/>
            <a:ext cx="671155" cy="22860"/>
          </a:xfrm>
          <a:prstGeom prst="roundRect">
            <a:avLst>
              <a:gd name="adj" fmla="val 352326"/>
            </a:avLst>
          </a:prstGeom>
          <a:solidFill>
            <a:srgbClr val="C5D2C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9410" y="5169218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71094" y="5241012"/>
            <a:ext cx="147876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3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499747" y="5145286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Ограничения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499747" y="5559862"/>
            <a:ext cx="6459498" cy="613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Ограничения на использование дронов в определенных зонах, например, вблизи аэропортов.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637913" y="6976705"/>
            <a:ext cx="671155" cy="22860"/>
          </a:xfrm>
          <a:prstGeom prst="roundRect">
            <a:avLst>
              <a:gd name="adj" fmla="val 352326"/>
            </a:avLst>
          </a:prstGeom>
          <a:solidFill>
            <a:srgbClr val="C5D2CF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9410" y="6772513"/>
            <a:ext cx="431363" cy="431363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67284" y="6844308"/>
            <a:ext cx="15561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4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499747" y="6748582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Ответственность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499747" y="7163157"/>
            <a:ext cx="645949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Ответственность за действия дрона и возможные последствия.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97FA21E-2DA7-793A-B017-23A8B97C3B13}"/>
              </a:ext>
            </a:extLst>
          </p:cNvPr>
          <p:cNvSpPr/>
          <p:nvPr/>
        </p:nvSpPr>
        <p:spPr>
          <a:xfrm>
            <a:off x="12602370" y="7644983"/>
            <a:ext cx="1923098" cy="4796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842" y="531495"/>
            <a:ext cx="7793117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Безопасность и этические вопросы</a:t>
            </a:r>
            <a:endParaRPr lang="en-US" sz="3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842" y="2027277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1842" y="2702719"/>
            <a:ext cx="2478405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Конфиденциальность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61842" y="3119914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Риск нарушения конфиденциальности людей с помощью дронов.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842" y="4007644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1842" y="4683085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Безопасность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61842" y="5100280"/>
            <a:ext cx="7793117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Потенциальные угрозы безопасности, такие как использование дронов для незаконных действий.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842" y="6296739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1842" y="6972181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Ответственность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61842" y="7389376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Вопрос о том, кто несет ответственность за действия автономных дронов.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7C1FA0C-8D0C-3E4F-886D-7C95E53C9978}"/>
              </a:ext>
            </a:extLst>
          </p:cNvPr>
          <p:cNvSpPr/>
          <p:nvPr/>
        </p:nvSpPr>
        <p:spPr>
          <a:xfrm>
            <a:off x="12602370" y="7644983"/>
            <a:ext cx="1923098" cy="4796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2133"/>
            <a:ext cx="130059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Перспективы развития беспилотных технологий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148" y="5121235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Развитие искусственного интеллекта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5880973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Улучшение автономности и способности дронов выполнять сложные задачи.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86030" y="5121235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954078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Новые материалы и технологии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954078" y="588097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Повышение производительности, дальности полета и безопасности дронов.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40133" y="50362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7773" y="5121235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77249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Arial" panose="020B0604020202020204" pitchFamily="34" charset="0"/>
                <a:ea typeface="Kanit Light" pitchFamily="34" charset="-122"/>
                <a:cs typeface="Arial" panose="020B0604020202020204" pitchFamily="34" charset="0"/>
              </a:rPr>
              <a:t>Интеграция с другими технологиями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77249" y="588097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Arial" panose="020B0604020202020204" pitchFamily="34" charset="0"/>
                <a:ea typeface="Martel Sans" pitchFamily="34" charset="-122"/>
                <a:cs typeface="Arial" panose="020B0604020202020204" pitchFamily="34" charset="0"/>
              </a:rPr>
              <a:t>Создание систем дронов, работающих в связке с другими устройствами и системами.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37C6549-A74E-6F2E-4E86-770A8FB272B3}"/>
              </a:ext>
            </a:extLst>
          </p:cNvPr>
          <p:cNvSpPr/>
          <p:nvPr/>
        </p:nvSpPr>
        <p:spPr>
          <a:xfrm>
            <a:off x="12602370" y="7644983"/>
            <a:ext cx="1923098" cy="47968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434</Words>
  <Application>Microsoft Office PowerPoint</Application>
  <PresentationFormat>Произвольный</PresentationFormat>
  <Paragraphs>91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62008</cp:lastModifiedBy>
  <cp:revision>3</cp:revision>
  <dcterms:created xsi:type="dcterms:W3CDTF">2024-10-01T07:23:18Z</dcterms:created>
  <dcterms:modified xsi:type="dcterms:W3CDTF">2024-10-01T07:25:20Z</dcterms:modified>
</cp:coreProperties>
</file>